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4"/>
  </p:notesMasterIdLst>
  <p:sldIdLst>
    <p:sldId id="256" r:id="rId2"/>
    <p:sldId id="333" r:id="rId3"/>
    <p:sldId id="286" r:id="rId4"/>
    <p:sldId id="334" r:id="rId5"/>
    <p:sldId id="336" r:id="rId6"/>
    <p:sldId id="337" r:id="rId7"/>
    <p:sldId id="338" r:id="rId8"/>
    <p:sldId id="339" r:id="rId9"/>
    <p:sldId id="341" r:id="rId10"/>
    <p:sldId id="349" r:id="rId11"/>
    <p:sldId id="343" r:id="rId12"/>
    <p:sldId id="325" r:id="rId13"/>
    <p:sldId id="351" r:id="rId14"/>
    <p:sldId id="344" r:id="rId15"/>
    <p:sldId id="305" r:id="rId16"/>
    <p:sldId id="306" r:id="rId17"/>
    <p:sldId id="307" r:id="rId18"/>
    <p:sldId id="345" r:id="rId19"/>
    <p:sldId id="352" r:id="rId20"/>
    <p:sldId id="330" r:id="rId21"/>
    <p:sldId id="331" r:id="rId22"/>
    <p:sldId id="332" r:id="rId23"/>
    <p:sldId id="346" r:id="rId24"/>
    <p:sldId id="297" r:id="rId25"/>
    <p:sldId id="299" r:id="rId26"/>
    <p:sldId id="300" r:id="rId27"/>
    <p:sldId id="301" r:id="rId28"/>
    <p:sldId id="353" r:id="rId29"/>
    <p:sldId id="347" r:id="rId30"/>
    <p:sldId id="298" r:id="rId31"/>
    <p:sldId id="308" r:id="rId32"/>
    <p:sldId id="309" r:id="rId33"/>
    <p:sldId id="310" r:id="rId34"/>
    <p:sldId id="311" r:id="rId35"/>
    <p:sldId id="348" r:id="rId36"/>
    <p:sldId id="296" r:id="rId37"/>
    <p:sldId id="312" r:id="rId38"/>
    <p:sldId id="313" r:id="rId39"/>
    <p:sldId id="314" r:id="rId40"/>
    <p:sldId id="315" r:id="rId41"/>
    <p:sldId id="316" r:id="rId42"/>
    <p:sldId id="32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48" autoAdjust="0"/>
  </p:normalViewPr>
  <p:slideViewPr>
    <p:cSldViewPr>
      <p:cViewPr>
        <p:scale>
          <a:sx n="100" d="100"/>
          <a:sy n="100" d="100"/>
        </p:scale>
        <p:origin x="-21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7C29-1645-4FC5-9C41-1CB7FB6BE39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295E-230D-4BEC-AA49-F1507775D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74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7D52B-7DE5-4663-92A6-DE250F48A0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26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2952328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Philosophy </a:t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a form of science</a:t>
            </a:r>
            <a:r>
              <a:rPr lang="ru-RU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6000" b="0" dirty="0" smtClean="0"/>
              <a:t/>
            </a:r>
            <a:br>
              <a:rPr lang="en-US" sz="6000" b="0" dirty="0" smtClean="0"/>
            </a:br>
            <a:r>
              <a:rPr lang="ru-RU" sz="6000" b="0" dirty="0" smtClean="0"/>
              <a:t/>
            </a:r>
            <a:br>
              <a:rPr lang="ru-RU" sz="6000" b="0" dirty="0" smtClean="0"/>
            </a:b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2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Platon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about existence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Pythagoras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about existence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Existence is a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world of ideas;</a:t>
            </a:r>
            <a:r>
              <a:rPr lang="en-US" dirty="0" smtClean="0">
                <a:latin typeface="Comic Sans MS" pitchFamily="66" charset="0"/>
              </a:rPr>
              <a:t> the most important among them is idea of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goodness.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Existence </a:t>
            </a:r>
            <a:r>
              <a:rPr lang="en-US" dirty="0" smtClean="0">
                <a:latin typeface="Comic Sans MS" pitchFamily="66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world of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ideas and numbers</a:t>
            </a:r>
            <a:r>
              <a:rPr lang="en-US" b="1" dirty="0" smtClean="0">
                <a:latin typeface="Comic Sans MS" pitchFamily="66" charset="0"/>
              </a:rPr>
              <a:t>;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the most important among them is idea of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harmony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45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materialism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– type of philosophy</a:t>
            </a:r>
            <a: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according to which our possibilities of world’s understanding has no limits because  its material;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materialism was founded by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ancient Greek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philosopher</a:t>
            </a:r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Democrit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016" y="1935163"/>
            <a:ext cx="3025968" cy="4389437"/>
          </a:xfrm>
        </p:spPr>
      </p:pic>
    </p:spTree>
    <p:extLst>
      <p:ext uri="{BB962C8B-B14F-4D97-AF65-F5344CB8AC3E}">
        <p14:creationId xmlns:p14="http://schemas.microsoft.com/office/powerpoint/2010/main" xmlns="" val="62682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           </a:t>
            </a:r>
            <a:br>
              <a:rPr lang="en-US" sz="2700" dirty="0" smtClean="0"/>
            </a:br>
            <a:r>
              <a:rPr lang="en-US" sz="2700" b="1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  <a:r>
              <a:rPr lang="en-US" sz="2700" b="1" dirty="0" smtClean="0">
                <a:solidFill>
                  <a:schemeClr val="tx1"/>
                </a:solidFill>
                <a:latin typeface="Comic Sans MS" pitchFamily="66" charset="0"/>
              </a:rPr>
              <a:t>     The </a:t>
            </a:r>
            <a:r>
              <a:rPr lang="en-US" sz="2700" b="1" dirty="0" smtClean="0">
                <a:solidFill>
                  <a:schemeClr val="tx1"/>
                </a:solidFill>
                <a:latin typeface="Comic Sans MS" pitchFamily="66" charset="0"/>
              </a:rPr>
              <a:t>main idea </a:t>
            </a:r>
            <a:r>
              <a:rPr lang="en-US" sz="27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700" b="1" dirty="0" smtClean="0">
                <a:solidFill>
                  <a:schemeClr val="tx1"/>
                </a:solidFill>
                <a:latin typeface="Comic Sans MS" pitchFamily="66" charset="0"/>
              </a:rPr>
              <a:t>philosophy is </a:t>
            </a:r>
            <a:r>
              <a:rPr lang="en-US" sz="2700" b="1" dirty="0" smtClean="0">
                <a:solidFill>
                  <a:srgbClr val="FF0000"/>
                </a:solidFill>
                <a:latin typeface="Comic Sans MS" pitchFamily="66" charset="0"/>
              </a:rPr>
              <a:t>existence</a:t>
            </a:r>
            <a:br>
              <a:rPr lang="en-US" sz="27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  Existence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is the category, which </a:t>
            </a:r>
            <a:r>
              <a:rPr lang="en-US" sz="2800" dirty="0" smtClean="0">
                <a:latin typeface="Comic Sans MS" pitchFamily="66" charset="0"/>
              </a:rPr>
              <a:t>designating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  different </a:t>
            </a:r>
            <a:r>
              <a:rPr lang="en-US" sz="2800" dirty="0" smtClean="0">
                <a:latin typeface="Comic Sans MS" pitchFamily="66" charset="0"/>
              </a:rPr>
              <a:t>aspects of human being </a:t>
            </a:r>
            <a:r>
              <a:rPr lang="en-US" sz="2800" dirty="0" smtClean="0">
                <a:latin typeface="Comic Sans MS" pitchFamily="66" charset="0"/>
              </a:rPr>
              <a:t>and development </a:t>
            </a:r>
            <a:r>
              <a:rPr lang="en-US" sz="2800" dirty="0" smtClean="0">
                <a:latin typeface="Comic Sans MS" pitchFamily="66" charset="0"/>
              </a:rPr>
              <a:t>of the world.</a:t>
            </a:r>
            <a:endParaRPr lang="ru-RU" sz="28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 The 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author of this 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concept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was a </a:t>
            </a:r>
            <a:r>
              <a:rPr lang="en-US" sz="2800" dirty="0" err="1" smtClean="0">
                <a:latin typeface="Comic Sans MS" pitchFamily="66" charset="0"/>
                <a:cs typeface="Times New Roman" pitchFamily="18" charset="0"/>
              </a:rPr>
              <a:t>greek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philosopher </a:t>
            </a: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 Parmenides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пармени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73016"/>
            <a:ext cx="215698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Concept of non-existence by </a:t>
            </a:r>
            <a:r>
              <a:rPr lang="en-US" sz="3600" dirty="0" err="1" smtClean="0">
                <a:solidFill>
                  <a:schemeClr val="tx1"/>
                </a:solidFill>
                <a:latin typeface="Comic Sans MS" pitchFamily="66" charset="0"/>
              </a:rPr>
              <a:t>Heraclit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Heraclit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585-483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b.c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non-existence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Гер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   this is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the category, which </a:t>
            </a:r>
            <a:r>
              <a:rPr lang="en-US" sz="2400" dirty="0" smtClean="0">
                <a:latin typeface="Comic Sans MS" pitchFamily="66" charset="0"/>
              </a:rPr>
              <a:t>designating not only the death </a:t>
            </a:r>
            <a:r>
              <a:rPr lang="en-US" sz="2400" dirty="0" smtClean="0">
                <a:latin typeface="Comic Sans MS" pitchFamily="66" charset="0"/>
              </a:rPr>
              <a:t>of human but also his </a:t>
            </a:r>
            <a:r>
              <a:rPr lang="en-US" sz="2400" dirty="0" smtClean="0">
                <a:latin typeface="Comic Sans MS" pitchFamily="66" charset="0"/>
              </a:rPr>
              <a:t>transition to the other quality.</a:t>
            </a: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Т</a:t>
            </a:r>
            <a:r>
              <a:rPr lang="en-US" sz="4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en-US" sz="4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main historical epochs of the development of philosophy</a:t>
            </a:r>
            <a:endParaRPr lang="ru-RU" sz="4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32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Middle Ages (</a:t>
            </a:r>
            <a:r>
              <a:rPr lang="ru-RU" sz="3600" b="1" dirty="0" smtClean="0">
                <a:solidFill>
                  <a:srgbClr val="FF0000"/>
                </a:solidFill>
              </a:rPr>
              <a:t>5-15 </a:t>
            </a:r>
            <a:r>
              <a:rPr lang="ru-RU" sz="3600" b="1" dirty="0" err="1" smtClean="0">
                <a:solidFill>
                  <a:srgbClr val="FF0000"/>
                </a:solidFill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</a:rPr>
              <a:t>enturies</a:t>
            </a:r>
            <a:r>
              <a:rPr lang="ru-RU" sz="3600" b="1" dirty="0" smtClean="0">
                <a:solidFill>
                  <a:srgbClr val="FF0000"/>
                </a:solidFill>
              </a:rPr>
              <a:t> / 400-1400 </a:t>
            </a:r>
            <a:r>
              <a:rPr lang="en-US" sz="3600" b="1" dirty="0" smtClean="0">
                <a:solidFill>
                  <a:srgbClr val="FF0000"/>
                </a:solidFill>
              </a:rPr>
              <a:t>years</a:t>
            </a:r>
            <a:r>
              <a:rPr lang="ru-RU" sz="3600" b="1" dirty="0" smtClean="0">
                <a:solidFill>
                  <a:srgbClr val="FF0000"/>
                </a:solidFill>
              </a:rPr>
              <a:t>.)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 smtClean="0"/>
              <a:t> </a:t>
            </a:r>
            <a:r>
              <a:rPr lang="en-US" dirty="0" smtClean="0">
                <a:latin typeface="Comic Sans MS" pitchFamily="66" charset="0"/>
              </a:rPr>
              <a:t>During this </a:t>
            </a:r>
            <a:r>
              <a:rPr lang="en-US" dirty="0" smtClean="0">
                <a:latin typeface="Comic Sans MS" pitchFamily="66" charset="0"/>
              </a:rPr>
              <a:t>period  </a:t>
            </a:r>
            <a:r>
              <a:rPr lang="en-US" dirty="0" smtClean="0">
                <a:latin typeface="Comic Sans MS" pitchFamily="66" charset="0"/>
              </a:rPr>
              <a:t>philosophy occupies a subordinate position to theology.</a:t>
            </a:r>
            <a:endParaRPr lang="ru-RU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Sphere of </a:t>
            </a:r>
            <a:r>
              <a:rPr lang="en-US" b="1" dirty="0" smtClean="0">
                <a:latin typeface="Comic Sans MS" pitchFamily="66" charset="0"/>
              </a:rPr>
              <a:t>philosophical research</a:t>
            </a:r>
            <a:r>
              <a:rPr lang="en-US" dirty="0" smtClean="0">
                <a:latin typeface="Comic Sans MS" pitchFamily="66" charset="0"/>
              </a:rPr>
              <a:t>: Questions of faith, religion, proof of the existence of God.</a:t>
            </a:r>
            <a:endParaRPr lang="ru-RU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Main directions</a:t>
            </a:r>
            <a:r>
              <a:rPr lang="en-US" dirty="0" smtClean="0">
                <a:latin typeface="Comic Sans MS" pitchFamily="66" charset="0"/>
              </a:rPr>
              <a:t>: </a:t>
            </a:r>
            <a:endParaRPr lang="ru-RU" dirty="0" smtClean="0">
              <a:latin typeface="Comic Sans MS" pitchFamily="66" charset="0"/>
            </a:endParaRPr>
          </a:p>
          <a:p>
            <a:r>
              <a:rPr lang="en-US" b="1" dirty="0" err="1" smtClean="0">
                <a:latin typeface="Comic Sans MS" pitchFamily="66" charset="0"/>
              </a:rPr>
              <a:t>Patristics</a:t>
            </a:r>
            <a:r>
              <a:rPr lang="en-US" b="1" dirty="0" smtClean="0">
                <a:latin typeface="Comic Sans MS" pitchFamily="66" charset="0"/>
              </a:rPr>
              <a:t> – </a:t>
            </a:r>
            <a:r>
              <a:rPr lang="en-US" dirty="0" smtClean="0">
                <a:latin typeface="Comic Sans MS" pitchFamily="66" charset="0"/>
              </a:rPr>
              <a:t>type of </a:t>
            </a:r>
            <a:r>
              <a:rPr lang="ru-RU" dirty="0" err="1" smtClean="0">
                <a:latin typeface="Comic Sans MS" pitchFamily="66" charset="0"/>
              </a:rPr>
              <a:t>philosophy</a:t>
            </a:r>
            <a:r>
              <a:rPr lang="en-US" dirty="0" smtClean="0">
                <a:latin typeface="Comic Sans MS" pitchFamily="66" charset="0"/>
              </a:rPr>
              <a:t>, which is based on the doctrines of Catholic church (created by St. Augustine)</a:t>
            </a:r>
            <a:endParaRPr lang="en-US" b="1" dirty="0" smtClean="0">
              <a:latin typeface="Comic Sans MS" pitchFamily="66" charset="0"/>
            </a:endParaRPr>
          </a:p>
          <a:p>
            <a:r>
              <a:rPr lang="en-US" b="1" dirty="0" err="1" smtClean="0">
                <a:latin typeface="Comic Sans MS" pitchFamily="66" charset="0"/>
              </a:rPr>
              <a:t>Sholastics</a:t>
            </a:r>
            <a:r>
              <a:rPr lang="en-US" dirty="0" smtClean="0">
                <a:latin typeface="Comic Sans MS" pitchFamily="66" charset="0"/>
              </a:rPr>
              <a:t>  - type of </a:t>
            </a:r>
            <a:r>
              <a:rPr lang="ru-RU" dirty="0" err="1" smtClean="0">
                <a:latin typeface="Comic Sans MS" pitchFamily="66" charset="0"/>
              </a:rPr>
              <a:t>philosophy</a:t>
            </a:r>
            <a:r>
              <a:rPr lang="en-US" dirty="0" smtClean="0">
                <a:latin typeface="Comic Sans MS" pitchFamily="66" charset="0"/>
              </a:rPr>
              <a:t>, which is based on the proofs of God’s existence(created by Thomas Aquinas)</a:t>
            </a:r>
            <a:endParaRPr lang="ru-RU" dirty="0" smtClean="0">
              <a:latin typeface="Comic Sans MS" pitchFamily="66" charset="0"/>
            </a:endParaRP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sz="27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Aurelius </a:t>
            </a:r>
            <a:r>
              <a:rPr lang="en-US" sz="27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Augustin</a:t>
            </a:r>
            <a:r>
              <a:rPr lang="en-US" sz="27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(354-430</a:t>
            </a:r>
            <a:r>
              <a:rPr lang="en-US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years)</a:t>
            </a:r>
            <a:r>
              <a:rPr lang="ru-RU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</a:t>
            </a:r>
            <a:r>
              <a:rPr lang="en-U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philosopher, </a:t>
            </a:r>
            <a:r>
              <a:rPr lang="en-US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patristics</a:t>
            </a:r>
            <a:r>
              <a:rPr lang="en-US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author of the book “The city of God”</a:t>
            </a:r>
            <a:r>
              <a:rPr lang="ru-RU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7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авгу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ru-RU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Thomas the Aquinas 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(1225-1274</a:t>
            </a: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years)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philosopherof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scholasticism,author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the book “The sum of theology”</a:t>
            </a:r>
            <a:endParaRPr lang="ru-RU" sz="28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ф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en-US" sz="4400" dirty="0" err="1" smtClean="0">
                <a:solidFill>
                  <a:srgbClr val="FF0000"/>
                </a:solidFill>
                <a:latin typeface="Comic Sans MS" pitchFamily="66" charset="0"/>
              </a:rPr>
              <a:t>hilosophy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of the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Renaissance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(14-16 c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enturies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 / 1300-1500 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years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ru-RU" sz="4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9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sz="2700" b="1" i="1" dirty="0" smtClean="0">
                <a:solidFill>
                  <a:schemeClr val="tx1"/>
                </a:solidFill>
              </a:rPr>
              <a:t>Renaissance</a:t>
            </a:r>
            <a:r>
              <a:rPr lang="ru-RU" sz="2700" b="1" dirty="0" smtClean="0">
                <a:solidFill>
                  <a:schemeClr val="tx1"/>
                </a:solidFill>
              </a:rPr>
              <a:t>(14-16 </a:t>
            </a:r>
            <a:r>
              <a:rPr lang="ru-RU" sz="2700" b="1" dirty="0" err="1" smtClean="0">
                <a:solidFill>
                  <a:schemeClr val="tx1"/>
                </a:solidFill>
              </a:rPr>
              <a:t>c</a:t>
            </a:r>
            <a:r>
              <a:rPr lang="en-US" sz="2700" b="1" dirty="0" err="1" smtClean="0">
                <a:solidFill>
                  <a:schemeClr val="tx1"/>
                </a:solidFill>
              </a:rPr>
              <a:t>enturies</a:t>
            </a:r>
            <a:r>
              <a:rPr lang="ru-RU" sz="2700" b="1" dirty="0" smtClean="0">
                <a:solidFill>
                  <a:schemeClr val="tx1"/>
                </a:solidFill>
              </a:rPr>
              <a:t> / 1300-1500 </a:t>
            </a:r>
            <a:r>
              <a:rPr lang="en-US" sz="2700" b="1" dirty="0" smtClean="0">
                <a:solidFill>
                  <a:schemeClr val="tx1"/>
                </a:solidFill>
              </a:rPr>
              <a:t>years</a:t>
            </a:r>
            <a:r>
              <a:rPr lang="ru-RU" sz="2700" b="1" dirty="0" smtClean="0">
                <a:solidFill>
                  <a:schemeClr val="tx1"/>
                </a:solidFill>
              </a:rPr>
              <a:t>)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The philosophy of  this period was characterized by: </a:t>
            </a:r>
            <a:endParaRPr lang="ru-RU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1) secularization</a:t>
            </a:r>
            <a:r>
              <a:rPr lang="en-US" dirty="0" smtClean="0">
                <a:latin typeface="Comic Sans MS" pitchFamily="66" charset="0"/>
              </a:rPr>
              <a:t>- the process of separation of church and state;</a:t>
            </a:r>
            <a:endParaRPr lang="ru-RU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2) Philosophy </a:t>
            </a:r>
            <a:r>
              <a:rPr lang="en-US" dirty="0" err="1" smtClean="0">
                <a:latin typeface="Comic Sans MS" pitchFamily="66" charset="0"/>
              </a:rPr>
              <a:t>becames</a:t>
            </a:r>
            <a:r>
              <a:rPr lang="en-US" dirty="0" smtClean="0">
                <a:latin typeface="Comic Sans MS" pitchFamily="66" charset="0"/>
              </a:rPr>
              <a:t> independent from theology;</a:t>
            </a:r>
          </a:p>
          <a:p>
            <a:r>
              <a:rPr lang="en-US" dirty="0" smtClean="0">
                <a:latin typeface="Comic Sans MS" pitchFamily="66" charset="0"/>
              </a:rPr>
              <a:t>3) science returns to the ancient tradition of anthropocentrism. </a:t>
            </a:r>
            <a:endParaRPr lang="ru-RU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The main philosophers of this period </a:t>
            </a:r>
            <a:r>
              <a:rPr lang="en-US" b="1" dirty="0" smtClean="0">
                <a:latin typeface="Comic Sans MS" pitchFamily="66" charset="0"/>
              </a:rPr>
              <a:t>were:</a:t>
            </a:r>
            <a:endParaRPr lang="ru-RU" b="1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Theorys</a:t>
            </a:r>
            <a:r>
              <a:rPr lang="en-US" sz="4000" b="1" dirty="0" smtClean="0">
                <a:solidFill>
                  <a:schemeClr val="tx1"/>
                </a:solidFill>
              </a:rPr>
              <a:t> of philosophy’s appearance: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1) </a:t>
            </a:r>
            <a:r>
              <a:rPr lang="en-US" sz="3600" b="1" dirty="0" smtClean="0"/>
              <a:t>mythological</a:t>
            </a:r>
            <a:r>
              <a:rPr lang="en-US" sz="3600" dirty="0" smtClean="0"/>
              <a:t> – according to this theory philosophy is based on the different </a:t>
            </a:r>
            <a:r>
              <a:rPr lang="en-US" sz="3600" b="1" dirty="0" smtClean="0"/>
              <a:t>myths </a:t>
            </a:r>
            <a:r>
              <a:rPr lang="en-US" sz="3600" dirty="0" smtClean="0"/>
              <a:t>(elementary form of the worlds perception);</a:t>
            </a:r>
          </a:p>
          <a:p>
            <a:r>
              <a:rPr lang="en-US" sz="3600" dirty="0" smtClean="0"/>
              <a:t>2) </a:t>
            </a:r>
            <a:r>
              <a:rPr lang="en-US" sz="3600" b="1" dirty="0" err="1" smtClean="0"/>
              <a:t>gnoseological</a:t>
            </a:r>
            <a:r>
              <a:rPr lang="en-US" sz="3600" dirty="0" smtClean="0"/>
              <a:t> - according to this theory philosophy was created as a first form of science specially for the exploration of the world;</a:t>
            </a:r>
          </a:p>
          <a:p>
            <a:r>
              <a:rPr lang="en-US" sz="3600" dirty="0" smtClean="0"/>
              <a:t>3) </a:t>
            </a:r>
            <a:r>
              <a:rPr lang="en-US" sz="3600" b="1" dirty="0" smtClean="0"/>
              <a:t>cultural</a:t>
            </a:r>
            <a:r>
              <a:rPr lang="en-US" sz="3600" dirty="0" smtClean="0"/>
              <a:t> - according to this theory appearance  of philosophy was a result of a high level development of the culture of </a:t>
            </a:r>
            <a:r>
              <a:rPr lang="en-US" sz="3800" dirty="0" smtClean="0"/>
              <a:t>ancient Greece.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          </a:t>
            </a:r>
            <a:r>
              <a:rPr lang="en-US" sz="2400" b="1" dirty="0" smtClean="0">
                <a:solidFill>
                  <a:schemeClr val="tx1"/>
                </a:solidFill>
              </a:rPr>
              <a:t>Michel de Montaigne</a:t>
            </a:r>
            <a:r>
              <a:rPr lang="ru-RU" sz="2400" dirty="0" smtClean="0">
                <a:solidFill>
                  <a:schemeClr val="tx1"/>
                </a:solidFill>
              </a:rPr>
              <a:t>(1533-1592)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philosopher, author of the book “The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expirienses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онт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2383" y="1935163"/>
            <a:ext cx="5139234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Т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h</a:t>
            </a:r>
            <a:r>
              <a:rPr lang="ru-RU" sz="24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ома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(1478 – 1535)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british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philosopher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author of the book “The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Utopy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" name="Содержимое 5" descr="томас м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667" y="1935163"/>
            <a:ext cx="6688666" cy="43894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Niccolo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Makiavelli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1469-1527)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italian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philosopher, author of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book 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Monarch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макиавел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5606" y="1935163"/>
            <a:ext cx="3412787" cy="43894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hilosophy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of the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</a:t>
            </a: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(17-18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centuries /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1600-1700)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48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main object of the study of philosophy was problem of knowledge.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The main directions of the New Ages philosophy: 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 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i="1" dirty="0" smtClean="0">
                <a:latin typeface="Comic Sans MS" panose="030F0702030302020204" pitchFamily="66" charset="0"/>
              </a:rPr>
              <a:t>1) </a:t>
            </a:r>
            <a:r>
              <a:rPr lang="en-US" b="1" i="1" dirty="0" smtClean="0">
                <a:latin typeface="Comic Sans MS" panose="030F0702030302020204" pitchFamily="66" charset="0"/>
              </a:rPr>
              <a:t>rationalism </a:t>
            </a:r>
            <a:r>
              <a:rPr lang="en-US" i="1" dirty="0" smtClean="0">
                <a:latin typeface="Comic Sans MS" panose="030F0702030302020204" pitchFamily="66" charset="0"/>
              </a:rPr>
              <a:t>- </a:t>
            </a:r>
            <a:r>
              <a:rPr lang="en-US" dirty="0" smtClean="0">
                <a:latin typeface="Comic Sans MS" panose="030F0702030302020204" pitchFamily="66" charset="0"/>
              </a:rPr>
              <a:t>type of </a:t>
            </a:r>
            <a:r>
              <a:rPr lang="ru-RU" dirty="0" err="1" smtClean="0">
                <a:latin typeface="Comic Sans MS" panose="030F0702030302020204" pitchFamily="66" charset="0"/>
              </a:rPr>
              <a:t>philosophy</a:t>
            </a:r>
            <a:r>
              <a:rPr lang="en-US" dirty="0" smtClean="0">
                <a:latin typeface="Comic Sans MS" panose="030F0702030302020204" pitchFamily="66" charset="0"/>
              </a:rPr>
              <a:t>, which recognize mind as a only one way of </a:t>
            </a:r>
            <a:r>
              <a:rPr lang="en-US" dirty="0" smtClean="0">
                <a:latin typeface="Comic Sans MS" panose="030F0702030302020204" pitchFamily="66" charset="0"/>
              </a:rPr>
              <a:t>world cognition(created </a:t>
            </a:r>
            <a:r>
              <a:rPr lang="en-US" dirty="0" smtClean="0">
                <a:latin typeface="Comic Sans MS" panose="030F0702030302020204" pitchFamily="66" charset="0"/>
              </a:rPr>
              <a:t>by</a:t>
            </a:r>
            <a:r>
              <a:rPr lang="en-US" i="1" dirty="0" smtClean="0">
                <a:latin typeface="Comic Sans MS" panose="030F0702030302020204" pitchFamily="66" charset="0"/>
              </a:rPr>
              <a:t> Rene Descartes (1632-1704;)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en-US" i="1" dirty="0" smtClean="0">
                <a:latin typeface="Comic Sans MS" panose="030F0702030302020204" pitchFamily="66" charset="0"/>
              </a:rPr>
              <a:t>2) </a:t>
            </a:r>
            <a:r>
              <a:rPr lang="en-US" b="1" i="1" dirty="0" smtClean="0">
                <a:latin typeface="Comic Sans MS" panose="030F0702030302020204" pitchFamily="66" charset="0"/>
              </a:rPr>
              <a:t>empiricism</a:t>
            </a:r>
            <a:r>
              <a:rPr lang="en-US" i="1" dirty="0" smtClean="0">
                <a:latin typeface="Comic Sans MS" panose="030F0702030302020204" pitchFamily="66" charset="0"/>
              </a:rPr>
              <a:t> – </a:t>
            </a:r>
            <a:r>
              <a:rPr lang="en-US" dirty="0" smtClean="0">
                <a:latin typeface="Comic Sans MS" panose="030F0702030302020204" pitchFamily="66" charset="0"/>
              </a:rPr>
              <a:t>type of </a:t>
            </a:r>
            <a:r>
              <a:rPr lang="ru-RU" dirty="0" err="1" smtClean="0">
                <a:latin typeface="Comic Sans MS" panose="030F0702030302020204" pitchFamily="66" charset="0"/>
              </a:rPr>
              <a:t>philosophy</a:t>
            </a:r>
            <a:r>
              <a:rPr lang="en-US" dirty="0" smtClean="0">
                <a:latin typeface="Comic Sans MS" panose="030F0702030302020204" pitchFamily="66" charset="0"/>
              </a:rPr>
              <a:t>, which recognize experience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as a only one way of the </a:t>
            </a:r>
            <a:r>
              <a:rPr lang="en-US" dirty="0" smtClean="0">
                <a:latin typeface="Comic Sans MS" panose="030F0702030302020204" pitchFamily="66" charset="0"/>
              </a:rPr>
              <a:t>world cognition </a:t>
            </a:r>
            <a:r>
              <a:rPr lang="en-US" i="1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created by </a:t>
            </a:r>
            <a:r>
              <a:rPr lang="en-US" i="1" dirty="0" smtClean="0">
                <a:latin typeface="Comic Sans MS" panose="030F0702030302020204" pitchFamily="66" charset="0"/>
              </a:rPr>
              <a:t>Francis Bacon (1561-1626);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i="1" dirty="0" smtClean="0">
                <a:latin typeface="Comic Sans MS" panose="030F0702030302020204" pitchFamily="66" charset="0"/>
              </a:rPr>
              <a:t>3) </a:t>
            </a:r>
            <a:r>
              <a:rPr lang="en-US" sz="2800" b="1" dirty="0" err="1">
                <a:latin typeface="Comic Sans MS" panose="030F0702030302020204" pitchFamily="66" charset="0"/>
              </a:rPr>
              <a:t>sensualism</a:t>
            </a:r>
            <a:r>
              <a:rPr lang="ru-RU" b="1" i="1" dirty="0" smtClean="0">
                <a:latin typeface="Comic Sans MS" panose="030F0702030302020204" pitchFamily="66" charset="0"/>
              </a:rPr>
              <a:t>-</a:t>
            </a:r>
            <a:r>
              <a:rPr lang="en-US" dirty="0" smtClean="0">
                <a:latin typeface="Comic Sans MS" panose="030F0702030302020204" pitchFamily="66" charset="0"/>
              </a:rPr>
              <a:t> type of </a:t>
            </a:r>
            <a:r>
              <a:rPr lang="ru-RU" dirty="0" err="1" smtClean="0">
                <a:latin typeface="Comic Sans MS" panose="030F0702030302020204" pitchFamily="66" charset="0"/>
              </a:rPr>
              <a:t>philosophy</a:t>
            </a:r>
            <a:r>
              <a:rPr lang="en-US" dirty="0" smtClean="0">
                <a:latin typeface="Comic Sans MS" panose="030F0702030302020204" pitchFamily="66" charset="0"/>
              </a:rPr>
              <a:t>, which recognize </a:t>
            </a:r>
            <a:r>
              <a:rPr lang="en-US" dirty="0" err="1" smtClean="0">
                <a:latin typeface="Comic Sans MS" panose="030F0702030302020204" pitchFamily="66" charset="0"/>
              </a:rPr>
              <a:t>sence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as a only one way of the </a:t>
            </a:r>
            <a:r>
              <a:rPr lang="en-US" dirty="0" smtClean="0">
                <a:latin typeface="Comic Sans MS" panose="030F0702030302020204" pitchFamily="66" charset="0"/>
              </a:rPr>
              <a:t>world cognition  </a:t>
            </a:r>
            <a:r>
              <a:rPr lang="en-US" dirty="0" smtClean="0">
                <a:latin typeface="Comic Sans MS" panose="030F0702030302020204" pitchFamily="66" charset="0"/>
              </a:rPr>
              <a:t>(created by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John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Locke</a:t>
            </a:r>
            <a:r>
              <a:rPr lang="ru-RU" i="1" dirty="0" smtClean="0">
                <a:latin typeface="Comic Sans MS" panose="030F0702030302020204" pitchFamily="66" charset="0"/>
              </a:rPr>
              <a:t> (1632-1704).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/>
              <a:t> </a:t>
            </a:r>
          </a:p>
          <a:p>
            <a:r>
              <a:rPr lang="en-US" b="1" dirty="0" smtClean="0"/>
              <a:t>The main </a:t>
            </a:r>
            <a:r>
              <a:rPr lang="en-US" b="1" dirty="0" smtClean="0"/>
              <a:t>philosophers </a:t>
            </a:r>
            <a:r>
              <a:rPr lang="en-US" b="1" dirty="0" smtClean="0"/>
              <a:t>of this period </a:t>
            </a:r>
            <a:r>
              <a:rPr lang="en-US" b="1" dirty="0" smtClean="0"/>
              <a:t>were:</a:t>
            </a:r>
            <a:endParaRPr lang="ru-RU" b="1" dirty="0" smtClean="0"/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r>
              <a:rPr lang="ru-RU" dirty="0" smtClean="0"/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Rene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Decartes</a:t>
            </a:r>
            <a:r>
              <a:rPr lang="en-US" sz="2400" b="1" i="1" dirty="0" smtClean="0">
                <a:solidFill>
                  <a:schemeClr val="tx1"/>
                </a:solidFill>
              </a:rPr>
              <a:t> (1632-1704)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philosopher of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rationalism, author of the book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“The issue about the method”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Дека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3835499" cy="446449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>Francis Bacon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(1561-1626)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british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philosopher of the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empiricism,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author of the book “The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New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Organon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3100" b="1" i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Бэк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132856"/>
            <a:ext cx="3600400" cy="41764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</a:t>
            </a:r>
            <a:r>
              <a:rPr lang="ru-RU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John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Locke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(1632-1704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british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philosopher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sensualism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author of the book “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issue about the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goverment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4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Лок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8180"/>
            <a:ext cx="8229600" cy="436340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5388215"/>
              </p:ext>
            </p:extLst>
          </p:nvPr>
        </p:nvGraphicFramePr>
        <p:xfrm>
          <a:off x="457200" y="1935163"/>
          <a:ext cx="7355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7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of philosophy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Form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of  world cognition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Comic Sans MS" pitchFamily="66" charset="0"/>
                        </a:rPr>
                        <a:t>rationalism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mind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Comic Sans MS" pitchFamily="66" charset="0"/>
                        </a:rPr>
                        <a:t>empiricism</a:t>
                      </a:r>
                      <a:r>
                        <a:rPr lang="en-US" i="1" dirty="0" smtClean="0">
                          <a:latin typeface="Comic Sans MS" pitchFamily="66" charset="0"/>
                        </a:rPr>
                        <a:t>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Life experience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omic Sans MS" pitchFamily="66" charset="0"/>
                        </a:rPr>
                        <a:t>sensualism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sence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867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Р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hilosophy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of the </a:t>
            </a: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nlightenment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17-18 centuries /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1600-1700)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80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Philosophy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 ancient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greek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love to wisdom</a:t>
            </a: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-</a:t>
            </a:r>
            <a:r>
              <a:rPr lang="en-US" sz="2400" dirty="0" smtClean="0"/>
              <a:t>this is a special form of worlds perception, that </a:t>
            </a:r>
            <a:r>
              <a:rPr lang="en-US" sz="2400" dirty="0" err="1" smtClean="0"/>
              <a:t>formes</a:t>
            </a:r>
            <a:r>
              <a:rPr lang="en-US" sz="2400" dirty="0" smtClean="0"/>
              <a:t> most important representations about development of nature, society and existence of human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The author of term</a:t>
            </a:r>
            <a:r>
              <a:rPr lang="ru-RU" sz="2400" dirty="0" smtClean="0"/>
              <a:t> </a:t>
            </a:r>
            <a:r>
              <a:rPr lang="en-US" sz="2400" dirty="0" smtClean="0"/>
              <a:t>was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mathematician and philosopher</a:t>
            </a:r>
          </a:p>
          <a:p>
            <a:pPr marL="0" indent="0">
              <a:buNone/>
            </a:pPr>
            <a:r>
              <a:rPr lang="en-US" sz="2400" dirty="0" smtClean="0"/>
              <a:t> Pythagoras</a:t>
            </a:r>
            <a:r>
              <a:rPr lang="ru-RU" sz="2400" b="1" dirty="0" smtClean="0"/>
              <a:t>(570-495)</a:t>
            </a:r>
          </a:p>
          <a:p>
            <a:endParaRPr lang="ru-RU" sz="2800" b="1" dirty="0"/>
          </a:p>
        </p:txBody>
      </p:sp>
      <p:pic>
        <p:nvPicPr>
          <p:cNvPr id="4" name="Рисунок 3" descr="пифаг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852936"/>
            <a:ext cx="2592288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The aim of philosophy</a:t>
            </a:r>
            <a:r>
              <a:rPr lang="en-US" sz="2400" dirty="0" smtClean="0">
                <a:latin typeface="Comic Sans MS" panose="030F0702030302020204" pitchFamily="66" charset="0"/>
              </a:rPr>
              <a:t>- become an applied science that can give a person the necessary minimum of knowledge about the world and the development of society;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The main directions: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1)</a:t>
            </a:r>
            <a:r>
              <a:rPr lang="en-US" sz="2400" b="1" dirty="0" smtClean="0">
                <a:latin typeface="Comic Sans MS" panose="030F0702030302020204" pitchFamily="66" charset="0"/>
              </a:rPr>
              <a:t>deism  - </a:t>
            </a:r>
            <a:r>
              <a:rPr lang="en-US" sz="2400" dirty="0" smtClean="0">
                <a:latin typeface="Comic Sans MS" panose="030F0702030302020204" pitchFamily="66" charset="0"/>
              </a:rPr>
              <a:t>type </a:t>
            </a:r>
            <a:r>
              <a:rPr lang="en-US" sz="2400" dirty="0">
                <a:latin typeface="Comic Sans MS" panose="030F0702030302020204" pitchFamily="66" charset="0"/>
              </a:rPr>
              <a:t>of </a:t>
            </a:r>
            <a:r>
              <a:rPr lang="ru-RU" sz="2400" dirty="0" err="1" smtClean="0">
                <a:latin typeface="Comic Sans MS" panose="030F0702030302020204" pitchFamily="66" charset="0"/>
              </a:rPr>
              <a:t>philosophy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smtClean="0">
                <a:latin typeface="Comic Sans MS" panose="030F0702030302020204" pitchFamily="66" charset="0"/>
              </a:rPr>
              <a:t>according to which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God creates world but don’t control it;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2)geographical determinism </a:t>
            </a:r>
            <a:r>
              <a:rPr lang="ru-RU" sz="2400" dirty="0" smtClean="0">
                <a:latin typeface="Comic Sans MS" panose="030F0702030302020204" pitchFamily="66" charset="0"/>
              </a:rPr>
              <a:t>– </a:t>
            </a:r>
            <a:r>
              <a:rPr lang="en-US" sz="2400" dirty="0" smtClean="0">
                <a:latin typeface="Comic Sans MS" panose="030F0702030302020204" pitchFamily="66" charset="0"/>
              </a:rPr>
              <a:t>type of </a:t>
            </a:r>
            <a:r>
              <a:rPr lang="en-US" sz="2400" dirty="0" err="1" smtClean="0">
                <a:latin typeface="Comic Sans MS" panose="030F0702030302020204" pitchFamily="66" charset="0"/>
              </a:rPr>
              <a:t>phylosophy</a:t>
            </a:r>
            <a:r>
              <a:rPr lang="en-US" sz="2400" dirty="0" smtClean="0">
                <a:latin typeface="Comic Sans MS" panose="030F0702030302020204" pitchFamily="66" charset="0"/>
              </a:rPr>
              <a:t>,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defining geography as a main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factor of political, economical and cultural development of the state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The main philosophers  of this period was: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endParaRPr lang="ru-RU" sz="2400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       </a:t>
            </a:r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>
                <a:solidFill>
                  <a:schemeClr val="tx1"/>
                </a:solidFill>
              </a:rPr>
              <a:t/>
            </a:r>
            <a:br>
              <a:rPr lang="en-US" sz="3200" b="1" i="1" dirty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         </a:t>
            </a:r>
            <a:r>
              <a:rPr lang="ru-RU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Francois</a:t>
            </a:r>
            <a:r>
              <a:rPr lang="ru-RU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Voltaire</a:t>
            </a:r>
            <a:r>
              <a:rPr lang="ru-RU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(1694-1778)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philosopher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deism, author of the book “Philosophy of history”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5" descr="Воль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chemeClr val="tx1"/>
                </a:solidFill>
              </a:rPr>
              <a:t>        </a:t>
            </a:r>
            <a:r>
              <a:rPr lang="ru-RU" sz="2200" b="1" dirty="0" err="1" smtClean="0">
                <a:solidFill>
                  <a:schemeClr val="tx1"/>
                </a:solidFill>
                <a:latin typeface="Comic Sans MS" pitchFamily="66" charset="0"/>
              </a:rPr>
              <a:t>Jean-Jacques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Comic Sans MS" pitchFamily="66" charset="0"/>
              </a:rPr>
              <a:t>Rousseau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 (1712-1778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philosopher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deism, author of the book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“The issue about the eternal world”</a:t>
            </a: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5" descr="русс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060848"/>
            <a:ext cx="3550319" cy="417646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Charles de Montesquieu 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(1712-1778) </a:t>
            </a:r>
            <a:r>
              <a:rPr lang="en-US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philosopher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geographical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determinism,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author of the book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“The power of climate”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Содержимое 4" descr="Монтеск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3312368" cy="432048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               </a:t>
            </a:r>
            <a:r>
              <a:rPr lang="en-US" sz="2200" b="1" dirty="0" err="1" smtClean="0">
                <a:solidFill>
                  <a:schemeClr val="tx1"/>
                </a:solidFill>
                <a:latin typeface="Comic Sans MS" pitchFamily="66" charset="0"/>
              </a:rPr>
              <a:t>Deni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Comic Sans MS" pitchFamily="66" charset="0"/>
              </a:rPr>
              <a:t>Diderot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 (1736-1784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french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philosopher</a:t>
            </a: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deism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, author of the book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“Encyclopedia”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дид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3600399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german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classical philosophy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(18-19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centuries /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1700-1800)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146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Almost all philosophers of this period were </a:t>
            </a:r>
            <a:r>
              <a:rPr lang="en-US" b="1" dirty="0" smtClean="0">
                <a:latin typeface="Comic Sans MS" panose="030F0702030302020204" pitchFamily="66" charset="0"/>
              </a:rPr>
              <a:t>idealistic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The object of research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- development of the world and of man, society and the state;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- the problem of knowledge and its limits;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- the laws of history.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Main areas: subjective idealism, objective idealism, materialism.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The main representatives of this period was: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08912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Emmanuel Kant (1724-1804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) –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german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philosopher of idealism, author of the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book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“The critique of a perfect mind”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ка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753" y="1935163"/>
            <a:ext cx="7030494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Georg </a:t>
            </a:r>
            <a:r>
              <a:rPr lang="en-US" sz="2000" b="1" dirty="0" err="1" smtClean="0">
                <a:solidFill>
                  <a:schemeClr val="tx1"/>
                </a:solidFill>
                <a:latin typeface="Comic Sans MS" pitchFamily="66" charset="0"/>
              </a:rPr>
              <a:t>Gegel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 (1770-1831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german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philosopher of idealism, author of the book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“Philosophy of law”, author of the laws of dialectic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Гег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060848"/>
            <a:ext cx="3626519" cy="446449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85584" cy="99898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  </a:t>
            </a: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ru-RU" sz="2200" dirty="0" smtClean="0"/>
              <a:t> </a:t>
            </a:r>
            <a:r>
              <a:rPr lang="en-US" sz="36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 </a:t>
            </a:r>
            <a:r>
              <a:rPr lang="en-US" sz="3200" b="1" dirty="0" smtClean="0">
                <a:solidFill>
                  <a:schemeClr val="tx1"/>
                </a:solidFill>
              </a:rPr>
              <a:t>                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Johann Fichte (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1762-1841)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german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philosopher of idealism, author of the book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“Separated trading state”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2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фих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3140174" cy="41044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    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bject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subject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of philosophy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omic Sans MS" panose="030F0702030302020204" pitchFamily="66" charset="0"/>
              </a:rPr>
              <a:t>  </a:t>
            </a:r>
            <a:r>
              <a:rPr lang="ru-RU" sz="3600" b="1" i="1" dirty="0" smtClean="0">
                <a:latin typeface="Comic Sans MS" panose="030F0702030302020204" pitchFamily="66" charset="0"/>
              </a:rPr>
              <a:t>О</a:t>
            </a:r>
            <a:r>
              <a:rPr lang="en-US" sz="3600" b="1" i="1" dirty="0" err="1" smtClean="0">
                <a:latin typeface="Comic Sans MS" panose="030F0702030302020204" pitchFamily="66" charset="0"/>
              </a:rPr>
              <a:t>bject</a:t>
            </a:r>
            <a:r>
              <a:rPr lang="en-US" sz="3600" b="1" i="1" dirty="0" smtClean="0">
                <a:latin typeface="Comic Sans MS" panose="030F0702030302020204" pitchFamily="66" charset="0"/>
              </a:rPr>
              <a:t> </a:t>
            </a:r>
            <a:r>
              <a:rPr lang="en-US" sz="3600" b="1" i="1" dirty="0">
                <a:latin typeface="Comic Sans MS" panose="030F0702030302020204" pitchFamily="66" charset="0"/>
              </a:rPr>
              <a:t>of study of philosophy</a:t>
            </a:r>
            <a:r>
              <a:rPr lang="ru-RU" sz="3600" dirty="0" smtClean="0">
                <a:latin typeface="Comic Sans MS" pitchFamily="66" charset="0"/>
              </a:rPr>
              <a:t>: </a:t>
            </a:r>
            <a:r>
              <a:rPr lang="en-US" sz="3600" dirty="0" smtClean="0">
                <a:latin typeface="Comic Sans MS" pitchFamily="66" charset="0"/>
              </a:rPr>
              <a:t>a man and world around him</a:t>
            </a:r>
            <a:r>
              <a:rPr lang="ru-RU" sz="3600" dirty="0" smtClean="0">
                <a:latin typeface="Comic Sans MS" pitchFamily="66" charset="0"/>
              </a:rPr>
              <a:t>;</a:t>
            </a:r>
          </a:p>
          <a:p>
            <a:pPr marL="0" indent="0">
              <a:buNone/>
            </a:pP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r>
              <a:rPr lang="en-US" sz="3600" b="1" i="1" dirty="0" smtClean="0">
                <a:latin typeface="Comic Sans MS" panose="030F0702030302020204" pitchFamily="66" charset="0"/>
              </a:rPr>
              <a:t>Subject </a:t>
            </a:r>
            <a:r>
              <a:rPr lang="en-US" sz="3600" b="1" i="1" dirty="0">
                <a:latin typeface="Comic Sans MS" panose="030F0702030302020204" pitchFamily="66" charset="0"/>
              </a:rPr>
              <a:t>of </a:t>
            </a:r>
            <a:r>
              <a:rPr lang="en-US" sz="3600" b="1" i="1" dirty="0" smtClean="0">
                <a:latin typeface="Comic Sans MS" panose="030F0702030302020204" pitchFamily="66" charset="0"/>
              </a:rPr>
              <a:t>study </a:t>
            </a:r>
            <a:r>
              <a:rPr lang="en-US" sz="3600" b="1" i="1" dirty="0">
                <a:latin typeface="Comic Sans MS" panose="030F0702030302020204" pitchFamily="66" charset="0"/>
              </a:rPr>
              <a:t>of </a:t>
            </a:r>
            <a:r>
              <a:rPr lang="en-US" sz="3600" b="1" i="1" dirty="0" smtClean="0">
                <a:latin typeface="Comic Sans MS" panose="030F0702030302020204" pitchFamily="66" charset="0"/>
              </a:rPr>
              <a:t>philosophy</a:t>
            </a:r>
            <a:r>
              <a:rPr lang="ru-RU" sz="3600" b="1" dirty="0" smtClean="0">
                <a:latin typeface="Comic Sans MS" pitchFamily="66" charset="0"/>
              </a:rPr>
              <a:t>: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he essence of the processes, phenomena and laws that determine the existence of the world and man</a:t>
            </a:r>
            <a:r>
              <a:rPr lang="ru-RU" sz="3600" dirty="0" smtClean="0">
                <a:latin typeface="Comic Sans MS" pitchFamily="66" charset="0"/>
              </a:rPr>
              <a:t> 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19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         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Friedrich Schelling (1775-1854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german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philosopher of idealism, author of the book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“Philosophy of nature”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200" b="1" i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Шелл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16832"/>
            <a:ext cx="3600400" cy="4752528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en-US" sz="2000" dirty="0" smtClean="0"/>
              <a:t>                </a:t>
            </a:r>
            <a:r>
              <a:rPr lang="en-US" sz="2000" b="1" dirty="0" smtClean="0">
                <a:solidFill>
                  <a:schemeClr val="tx1"/>
                </a:solidFill>
              </a:rPr>
              <a:t>Ludwig  </a:t>
            </a:r>
            <a:r>
              <a:rPr lang="ru-RU" sz="2000" b="1" dirty="0" err="1" smtClean="0">
                <a:solidFill>
                  <a:schemeClr val="tx1"/>
                </a:solidFill>
              </a:rPr>
              <a:t>Feerbach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(1804-1872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german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philosopher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of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antropological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materialism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, author of the book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The essence of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christianity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”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ф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3312368" cy="417646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   </a:t>
            </a:r>
            <a:r>
              <a:rPr lang="en-US" sz="3200" b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Summary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</a:t>
            </a:r>
            <a:r>
              <a:rPr lang="en-US" dirty="0" smtClean="0">
                <a:latin typeface="Comic Sans MS" pitchFamily="66" charset="0"/>
              </a:rPr>
              <a:t>philosophy is the special form of world’s </a:t>
            </a:r>
            <a:r>
              <a:rPr lang="en-US" sz="2800" dirty="0" smtClean="0">
                <a:latin typeface="Comic Sans MS" pitchFamily="66" charset="0"/>
              </a:rPr>
              <a:t>perception;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2)</a:t>
            </a:r>
            <a:r>
              <a:rPr lang="en-US" dirty="0" smtClean="0">
                <a:latin typeface="Comic Sans MS" pitchFamily="66" charset="0"/>
              </a:rPr>
              <a:t> philosophy is </a:t>
            </a:r>
            <a:r>
              <a:rPr lang="en-US" dirty="0" smtClean="0">
                <a:latin typeface="Comic Sans MS" pitchFamily="66" charset="0"/>
              </a:rPr>
              <a:t>the first form of science;</a:t>
            </a:r>
            <a:endParaRPr lang="en-US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3) </a:t>
            </a:r>
            <a:r>
              <a:rPr lang="en-US" dirty="0" smtClean="0">
                <a:latin typeface="Comic Sans MS" pitchFamily="66" charset="0"/>
              </a:rPr>
              <a:t>object of research of philosophy</a:t>
            </a:r>
            <a:r>
              <a:rPr lang="ru-RU" dirty="0" smtClean="0">
                <a:latin typeface="Comic Sans MS" pitchFamily="66" charset="0"/>
              </a:rPr>
              <a:t>:</a:t>
            </a:r>
            <a:r>
              <a:rPr lang="en-US" dirty="0" smtClean="0">
                <a:latin typeface="Comic Sans MS" pitchFamily="66" charset="0"/>
              </a:rPr>
              <a:t> the world around us;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4) </a:t>
            </a:r>
            <a:r>
              <a:rPr lang="en-US" dirty="0" smtClean="0">
                <a:latin typeface="Comic Sans MS" pitchFamily="66" charset="0"/>
              </a:rPr>
              <a:t>subject of research subject of research </a:t>
            </a:r>
            <a:r>
              <a:rPr lang="ru-RU" dirty="0" smtClean="0">
                <a:latin typeface="Comic Sans MS" pitchFamily="66" charset="0"/>
              </a:rPr>
              <a:t>:</a:t>
            </a:r>
            <a:r>
              <a:rPr lang="en-US" dirty="0" smtClean="0">
                <a:latin typeface="Comic Sans MS" pitchFamily="66" charset="0"/>
              </a:rPr>
              <a:t> the most common patterns of development of the world and man in it.</a:t>
            </a:r>
            <a:endParaRPr lang="ru-RU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Interaction </a:t>
            </a: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between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philosophy and medicine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2382755"/>
              </p:ext>
            </p:extLst>
          </p:nvPr>
        </p:nvGraphicFramePr>
        <p:xfrm>
          <a:off x="457200" y="1935163"/>
          <a:ext cx="822960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Philosophy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Medicine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Comic Sans MS" panose="030F0702030302020204" pitchFamily="66" charset="0"/>
                        </a:rPr>
                        <a:t>Anthropocentrism</a:t>
                      </a:r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type of world perception  that recognizes the human as basic element of the world’s development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Plurality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- the type of philosophical worldview that recognizes necessity for several points of view about the same issue;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Humanism-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 the type of philosophical worldview  that recognizes absolute value of human life. 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люс 4"/>
          <p:cNvSpPr/>
          <p:nvPr/>
        </p:nvSpPr>
        <p:spPr>
          <a:xfrm>
            <a:off x="6012160" y="2323728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5986611" y="3238128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6012160" y="4509120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7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   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Main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functions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of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philosophy</a:t>
            </a:r>
            <a:r>
              <a:rPr lang="en-US" sz="3600" b="1" i="1" dirty="0" smtClean="0">
                <a:solidFill>
                  <a:srgbClr val="FF0000"/>
                </a:solidFill>
              </a:rPr>
              <a:t>: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latin typeface="Comic Sans MS" panose="030F0702030302020204" pitchFamily="66" charset="0"/>
              </a:rPr>
              <a:t>1) </a:t>
            </a:r>
            <a:r>
              <a:rPr lang="en-US" b="1" dirty="0" smtClean="0">
                <a:latin typeface="Comic Sans MS" panose="030F0702030302020204" pitchFamily="66" charset="0"/>
              </a:rPr>
              <a:t>worldview-</a:t>
            </a:r>
            <a:r>
              <a:rPr lang="en-US" dirty="0" smtClean="0">
                <a:latin typeface="Comic Sans MS" panose="030F0702030302020204" pitchFamily="66" charset="0"/>
              </a:rPr>
              <a:t> it help us to get a special look at the surrounding world;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en-US" dirty="0" smtClean="0">
                <a:latin typeface="Comic Sans MS" panose="030F0702030302020204" pitchFamily="66" charset="0"/>
              </a:rPr>
              <a:t>2) </a:t>
            </a:r>
            <a:r>
              <a:rPr lang="en-US" b="1" dirty="0" smtClean="0">
                <a:latin typeface="Comic Sans MS" panose="030F0702030302020204" pitchFamily="66" charset="0"/>
              </a:rPr>
              <a:t>methodological</a:t>
            </a:r>
            <a:r>
              <a:rPr lang="en-US" dirty="0" smtClean="0">
                <a:latin typeface="Comic Sans MS" panose="030F0702030302020204" pitchFamily="66" charset="0"/>
              </a:rPr>
              <a:t> - is responsible for the development of methods of understanding the world;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en-US" dirty="0" smtClean="0">
                <a:latin typeface="Comic Sans MS" panose="030F0702030302020204" pitchFamily="66" charset="0"/>
              </a:rPr>
              <a:t>3) </a:t>
            </a:r>
            <a:r>
              <a:rPr lang="en-US" b="1" dirty="0" smtClean="0">
                <a:latin typeface="Comic Sans MS" panose="030F0702030302020204" pitchFamily="66" charset="0"/>
              </a:rPr>
              <a:t>critical </a:t>
            </a:r>
            <a:r>
              <a:rPr lang="en-US" dirty="0" smtClean="0">
                <a:latin typeface="Comic Sans MS" panose="030F0702030302020204" pitchFamily="66" charset="0"/>
              </a:rPr>
              <a:t>- forms the basis of the critical thinking about different processes of the  world;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en-US" dirty="0" smtClean="0">
                <a:latin typeface="Comic Sans MS" panose="030F0702030302020204" pitchFamily="66" charset="0"/>
              </a:rPr>
              <a:t>4) </a:t>
            </a:r>
            <a:r>
              <a:rPr lang="en-US" b="1" dirty="0" smtClean="0">
                <a:latin typeface="Comic Sans MS" panose="030F0702030302020204" pitchFamily="66" charset="0"/>
              </a:rPr>
              <a:t>predictive</a:t>
            </a:r>
            <a:r>
              <a:rPr lang="en-US" dirty="0" smtClean="0">
                <a:latin typeface="Comic Sans MS" panose="030F0702030302020204" pitchFamily="66" charset="0"/>
              </a:rPr>
              <a:t> -  it forms possibility to predict the possible options for the development of the </a:t>
            </a:r>
            <a:r>
              <a:rPr lang="en-US" dirty="0" err="1" smtClean="0">
                <a:latin typeface="Comic Sans MS" panose="030F0702030302020204" pitchFamily="66" charset="0"/>
              </a:rPr>
              <a:t>society,nature</a:t>
            </a:r>
            <a:r>
              <a:rPr lang="en-US" dirty="0" smtClean="0">
                <a:latin typeface="Comic Sans MS" panose="030F0702030302020204" pitchFamily="66" charset="0"/>
              </a:rPr>
              <a:t> and state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 </a:t>
            </a:r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16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Sections </a:t>
            </a:r>
            <a:r>
              <a:rPr lang="en-US" sz="4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of philosophy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5388215"/>
              </p:ext>
            </p:extLst>
          </p:nvPr>
        </p:nvGraphicFramePr>
        <p:xfrm>
          <a:off x="457200" y="1935163"/>
          <a:ext cx="735516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7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name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 of study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The </a:t>
                      </a:r>
                      <a:r>
                        <a:rPr lang="ru-RU" b="1" i="1" dirty="0" err="1" smtClean="0"/>
                        <a:t>ontology</a:t>
                      </a:r>
                      <a:r>
                        <a:rPr lang="ru-RU" b="1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the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existence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sz="1800" b="1" dirty="0" err="1" smtClean="0"/>
                        <a:t>gnoseology</a:t>
                      </a:r>
                      <a:r>
                        <a:rPr lang="en-US" sz="1800" b="1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forms of the world’s perception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ru-RU" b="1" dirty="0" err="1" smtClean="0"/>
                        <a:t>axiology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err="1" smtClean="0"/>
                        <a:t>values</a:t>
                      </a:r>
                      <a:r>
                        <a:rPr lang="en-US" dirty="0" smtClean="0"/>
                        <a:t> of human and society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b="1" dirty="0" smtClean="0"/>
                        <a:t>logic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laws of 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thinking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b="1" dirty="0" smtClean="0"/>
                        <a:t>dialectics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contradictions of human life and of the world’s development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ethics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norms and rules of human behavior in society;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b="1" dirty="0" smtClean="0"/>
                        <a:t>esthetics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 types of beauty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867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en-US" sz="2800" b="1" i="1" dirty="0" smtClean="0">
                <a:solidFill>
                  <a:schemeClr val="tx1"/>
                </a:solidFill>
              </a:rPr>
              <a:t>The </a:t>
            </a:r>
            <a:r>
              <a:rPr lang="en-US" sz="2800" b="1" i="1" dirty="0">
                <a:solidFill>
                  <a:schemeClr val="tx1"/>
                </a:solidFill>
              </a:rPr>
              <a:t>basic question of philosophy is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what is </a:t>
            </a:r>
            <a:r>
              <a:rPr lang="en-US" sz="2800" b="1" dirty="0" smtClean="0">
                <a:solidFill>
                  <a:srgbClr val="FF0000"/>
                </a:solidFill>
              </a:rPr>
              <a:t>primary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- </a:t>
            </a:r>
            <a:r>
              <a:rPr lang="en-US" sz="2800" b="1" dirty="0">
                <a:solidFill>
                  <a:srgbClr val="FF0000"/>
                </a:solidFill>
              </a:rPr>
              <a:t>existence or </a:t>
            </a:r>
            <a:r>
              <a:rPr lang="en-US" sz="2800" b="1" dirty="0" smtClean="0">
                <a:solidFill>
                  <a:srgbClr val="FF0000"/>
                </a:solidFill>
              </a:rPr>
              <a:t>mind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existence </a:t>
            </a:r>
            <a:r>
              <a:rPr lang="en-US" sz="2400" b="1" dirty="0" smtClean="0">
                <a:latin typeface="Comic Sans MS" panose="030F0702030302020204" pitchFamily="66" charset="0"/>
              </a:rPr>
              <a:t>govern our mind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mind </a:t>
            </a:r>
            <a:r>
              <a:rPr lang="en-US" sz="2400" b="1" dirty="0">
                <a:latin typeface="Comic Sans MS" panose="030F0702030302020204" pitchFamily="66" charset="0"/>
              </a:rPr>
              <a:t>govern</a:t>
            </a:r>
            <a:endParaRPr lang="ru-RU" sz="2400" b="1" dirty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our existence</a:t>
            </a:r>
            <a:endParaRPr lang="ru-RU" b="1" dirty="0">
              <a:latin typeface="Comic Sans MS" panose="030F0702030302020204" pitchFamily="66" charset="0"/>
            </a:endParaRPr>
          </a:p>
          <a:p>
            <a:endParaRPr lang="ru-RU" b="1" dirty="0"/>
          </a:p>
        </p:txBody>
      </p:sp>
      <p:sp>
        <p:nvSpPr>
          <p:cNvPr id="5" name="Нашивка 4"/>
          <p:cNvSpPr/>
          <p:nvPr/>
        </p:nvSpPr>
        <p:spPr>
          <a:xfrm>
            <a:off x="2483768" y="508518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6156176" y="494116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54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Idealism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– type of philosophy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according to which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possibilities 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of world’s understanding are limited because  we cant explain some events by our mind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ru-RU" sz="1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Platon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(427-347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b.c.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Pythagoras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570-495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.c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74320"/>
            <a:ext cx="4040188" cy="3727073"/>
          </a:xfrm>
        </p:spPr>
      </p:pic>
      <p:pic>
        <p:nvPicPr>
          <p:cNvPr id="8" name="Объект 6" descr="пифаго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4" cy="3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455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1352</TotalTime>
  <Words>1343</Words>
  <Application>Microsoft Office PowerPoint</Application>
  <PresentationFormat>Экран (4:3)</PresentationFormat>
  <Paragraphs>155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   Philosophy  as a form of science   </vt:lpstr>
      <vt:lpstr> Theorys of philosophy’s appearance: </vt:lpstr>
      <vt:lpstr>   Philosophy ( from ancient greek – love to wisdom)</vt:lpstr>
      <vt:lpstr>      Оbject and subject of philosophy</vt:lpstr>
      <vt:lpstr>  Interaction between philosophy and medicine</vt:lpstr>
      <vt:lpstr>       Main functions of philosophy:</vt:lpstr>
      <vt:lpstr>   Sections of philosophy </vt:lpstr>
      <vt:lpstr>    The basic question of philosophy is: what is primary - existence or mind? </vt:lpstr>
      <vt:lpstr>The Idealism – type of philosophy according to which possibilities of world’s understanding are limited because  we cant explain some events by our mind; </vt:lpstr>
      <vt:lpstr> </vt:lpstr>
      <vt:lpstr> The materialism– type of philosophy according to which our possibilities of world’s understanding has no limits because  its material; The materialism was founded by ancient Greek philosopher Democrit</vt:lpstr>
      <vt:lpstr>                             The main idea  philosophy is existence  </vt:lpstr>
      <vt:lpstr> Concept of non-existence by Heraclit</vt:lpstr>
      <vt:lpstr>Слайд 14</vt:lpstr>
      <vt:lpstr> Middle Ages (5-15 centuries / 400-1400 years.) </vt:lpstr>
      <vt:lpstr> Aurelius Augustin (354-430years) - philosopher, patristics, author of the book “The city of God” </vt:lpstr>
      <vt:lpstr>        Thomas the Aquinas (1225-1274 years) philosopherof scholasticism,author of the book “The sum of theology”</vt:lpstr>
      <vt:lpstr>Слайд 18</vt:lpstr>
      <vt:lpstr>    Renaissance(14-16 centuries / 1300-1500 years) </vt:lpstr>
      <vt:lpstr>             Michel de Montaigne(1533-1592) french philosopher, author of the book “The expirienses” </vt:lpstr>
      <vt:lpstr>           Тhомаs Mоr (1478 – 1535) british  philosopher , author of the book “The Utopy”</vt:lpstr>
      <vt:lpstr> Niccolo Makiavelli (1469-1527) – italian philosopher, author of the book «The Monarch» </vt:lpstr>
      <vt:lpstr>Слайд 23</vt:lpstr>
      <vt:lpstr>Слайд 24</vt:lpstr>
      <vt:lpstr>              Rene Decartes (1632-1704) french philosopher of rationalism, author of the book “The issue about the method”  </vt:lpstr>
      <vt:lpstr>           Francis Bacon(1561-1626) british  philosopher of the empiricism, author of the book “The New Organon”  </vt:lpstr>
      <vt:lpstr>                 John Locke (1632-1704) british  philosopher sensualism, author of the book “The issue about the goverment” </vt:lpstr>
      <vt:lpstr>   </vt:lpstr>
      <vt:lpstr>Слайд 29</vt:lpstr>
      <vt:lpstr> </vt:lpstr>
      <vt:lpstr>                  Francois Voltaire (1694-1778) - french philosopher of deism, author of the book “Philosophy of history” </vt:lpstr>
      <vt:lpstr>        Jean-Jacques Rousseau (1712-1778) french philosopher of deism, author of the book “The issue about the eternal world” </vt:lpstr>
      <vt:lpstr>   Charles de Montesquieu (1712-1778) french philosopher of geographical determinism, author of the book “The power of climate” </vt:lpstr>
      <vt:lpstr>                Deni Diderot (1736-1784) french philosopher deism, author of the book “Encyclopedia”  </vt:lpstr>
      <vt:lpstr>Слайд 35</vt:lpstr>
      <vt:lpstr> </vt:lpstr>
      <vt:lpstr>      Emmanuel Kant (1724-1804) – german philosopher of idealism, author of the book “The critique of a perfect mind” </vt:lpstr>
      <vt:lpstr>          Georg Gegel (1770-1831) german philosopher of idealism, author of the book “Philosophy of law”, author of the laws of dialectic </vt:lpstr>
      <vt:lpstr>                             Johann Fichte (1762-1841) german philosopher of idealism, author of the book “Separated trading state” </vt:lpstr>
      <vt:lpstr>            Friedrich Schelling (1775-1854) german philosopher of idealism, author of the book “Philosophy of nature” </vt:lpstr>
      <vt:lpstr>                 Ludwig  Feerbach (1804-1872) german philosopher of antropological materialism, author of the book “The essence of christianity” </vt:lpstr>
      <vt:lpstr>                   Summary: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познания  в философии</dc:title>
  <dc:creator>lliriK</dc:creator>
  <cp:lastModifiedBy>Кафедра философии</cp:lastModifiedBy>
  <cp:revision>138</cp:revision>
  <dcterms:created xsi:type="dcterms:W3CDTF">2016-10-26T13:27:37Z</dcterms:created>
  <dcterms:modified xsi:type="dcterms:W3CDTF">2021-05-13T07:04:48Z</dcterms:modified>
</cp:coreProperties>
</file>